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479" r:id="rId4"/>
    <p:sldId id="411" r:id="rId5"/>
    <p:sldId id="480" r:id="rId6"/>
    <p:sldId id="481" r:id="rId7"/>
    <p:sldId id="465" r:id="rId8"/>
    <p:sldId id="482" r:id="rId9"/>
    <p:sldId id="419" r:id="rId10"/>
    <p:sldId id="487" r:id="rId11"/>
    <p:sldId id="464" r:id="rId12"/>
    <p:sldId id="489" r:id="rId13"/>
    <p:sldId id="412" r:id="rId14"/>
    <p:sldId id="490" r:id="rId15"/>
    <p:sldId id="420" r:id="rId16"/>
    <p:sldId id="413" r:id="rId17"/>
    <p:sldId id="414" r:id="rId18"/>
    <p:sldId id="466" r:id="rId19"/>
    <p:sldId id="491" r:id="rId20"/>
    <p:sldId id="483" r:id="rId21"/>
    <p:sldId id="486" r:id="rId22"/>
    <p:sldId id="399" r:id="rId23"/>
    <p:sldId id="409" r:id="rId24"/>
    <p:sldId id="484" r:id="rId25"/>
    <p:sldId id="4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S4HANA_Training_Anubhav/blob/master/Day%204/ADBC%20and%20View%20Proxy.txt"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4</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Method’s to Consume HANA Objects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smtClean="0">
                  <a:latin typeface="Arial" panose="020B0604020202020204" pitchFamily="34" charset="0"/>
                  <a:cs typeface="Arial" panose="020B0604020202020204" pitchFamily="34" charset="0"/>
                </a:rPr>
                <a:t>ABAP Database</a:t>
              </a:r>
            </a:p>
            <a:p>
              <a:r>
                <a:rPr lang="en-US" sz="1600" kern="0" dirty="0" smtClean="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smtClean="0">
                  <a:solidFill>
                    <a:schemeClr val="tx1">
                      <a:lumMod val="75000"/>
                      <a:lumOff val="25000"/>
                    </a:schemeClr>
                  </a:solidFill>
                  <a:latin typeface="Arial" panose="020B0604020202020204" pitchFamily="34" charset="0"/>
                  <a:cs typeface="Arial" panose="020B0604020202020204" pitchFamily="34" charset="0"/>
                </a:rPr>
                <a:t>ADBC</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tx2">
                        <a:lumMod val="50000"/>
                      </a:schemeClr>
                    </a:gs>
                    <a:gs pos="0">
                      <a:schemeClr val="tx2">
                        <a:lumMod val="20000"/>
                        <a:lumOff val="80000"/>
                      </a:schemeClr>
                    </a:gs>
                    <a:gs pos="55000">
                      <a:schemeClr val="tx2"/>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accent3">
                        <a:lumMod val="50000"/>
                      </a:schemeClr>
                    </a:gs>
                    <a:gs pos="0">
                      <a:schemeClr val="accent3">
                        <a:lumMod val="20000"/>
                        <a:lumOff val="80000"/>
                      </a:schemeClr>
                    </a:gs>
                    <a:gs pos="51000">
                      <a:schemeClr val="accent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gradFill flip="none" rotWithShape="1">
                  <a:gsLst>
                    <a:gs pos="100000">
                      <a:schemeClr val="bg2">
                        <a:lumMod val="50000"/>
                      </a:schemeClr>
                    </a:gs>
                    <a:gs pos="0">
                      <a:schemeClr val="bg2">
                        <a:lumMod val="20000"/>
                        <a:lumOff val="80000"/>
                      </a:schemeClr>
                    </a:gs>
                    <a:gs pos="51000">
                      <a:schemeClr val="bg2"/>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smtClean="0"/>
                <a:t>Proxy</a:t>
              </a:r>
              <a:r>
                <a:rPr lang="en-US" sz="1600" dirty="0"/>
                <a:t> is used as an Interface to </a:t>
              </a:r>
              <a:r>
                <a:rPr lang="en-US" sz="1600" dirty="0" smtClean="0"/>
                <a:t>transfer</a:t>
              </a:r>
            </a:p>
            <a:p>
              <a:r>
                <a:rPr lang="en-US" sz="1600" dirty="0" smtClean="0"/>
                <a:t> </a:t>
              </a:r>
              <a:r>
                <a:rPr lang="en-US" sz="1600" dirty="0"/>
                <a:t>or </a:t>
              </a:r>
              <a:r>
                <a:rPr lang="en-US" sz="1600" dirty="0" smtClean="0"/>
                <a:t>receive </a:t>
              </a:r>
              <a:r>
                <a:rPr lang="en-US" sz="1600" dirty="0"/>
                <a:t>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smtClean="0">
                  <a:solidFill>
                    <a:schemeClr val="tx1">
                      <a:lumMod val="75000"/>
                      <a:lumOff val="25000"/>
                    </a:schemeClr>
                  </a:solidFill>
                  <a:latin typeface="Arial" panose="020B0604020202020204" pitchFamily="34" charset="0"/>
                  <a:cs typeface="Arial" panose="020B0604020202020204" pitchFamily="34" charset="0"/>
                </a:rPr>
                <a:t>View Proxy</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smtClean="0">
                  <a:latin typeface="Arial" panose="020B0604020202020204" pitchFamily="34" charset="0"/>
                  <a:cs typeface="Arial" panose="020B0604020202020204" pitchFamily="34" charset="0"/>
                </a:rPr>
                <a:t>ABAP CDS</a:t>
              </a:r>
            </a:p>
            <a:p>
              <a:r>
                <a:rPr lang="en-US" sz="1600" kern="0" dirty="0" smtClean="0">
                  <a:latin typeface="Arial" panose="020B0604020202020204" pitchFamily="34" charset="0"/>
                  <a:cs typeface="Arial" panose="020B0604020202020204" pitchFamily="34" charset="0"/>
                </a:rPr>
                <a:t>Core Data &amp; Services</a:t>
              </a:r>
              <a:endParaRPr lang="en-US" sz="1600" kern="0" dirty="0">
                <a:latin typeface="Arial" panose="020B0604020202020204" pitchFamily="34" charset="0"/>
                <a:cs typeface="Arial" panose="020B0604020202020204" pitchFamily="34" charset="0"/>
              </a:endParaRP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smtClean="0">
                  <a:solidFill>
                    <a:schemeClr val="tx1">
                      <a:lumMod val="75000"/>
                      <a:lumOff val="25000"/>
                    </a:schemeClr>
                  </a:solidFill>
                  <a:latin typeface="Arial" panose="020B0604020202020204" pitchFamily="34" charset="0"/>
                  <a:cs typeface="Arial" panose="020B0604020202020204" pitchFamily="34" charset="0"/>
                </a:rPr>
                <a:t>Mr. X</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smtClean="0">
                  <a:solidFill>
                    <a:schemeClr val="bg1"/>
                  </a:solidFill>
                  <a:latin typeface="Arial" panose="020B0604020202020204" pitchFamily="34" charset="0"/>
                  <a:cs typeface="Arial" panose="020B0604020202020204" pitchFamily="34" charset="0"/>
                </a:rPr>
                <a:t>01</a:t>
              </a:r>
              <a:endParaRPr lang="en-US" sz="3200" b="1" dirty="0">
                <a:solidFill>
                  <a:schemeClr val="bg1"/>
                </a:solidFill>
                <a:latin typeface="Arial" panose="020B0604020202020204" pitchFamily="34" charset="0"/>
                <a:cs typeface="Arial" panose="020B0604020202020204" pitchFamily="34" charset="0"/>
              </a:endParaRP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smtClean="0">
                  <a:solidFill>
                    <a:schemeClr val="bg1"/>
                  </a:solidFill>
                  <a:latin typeface="Arial" panose="020B0604020202020204" pitchFamily="34" charset="0"/>
                  <a:cs typeface="Arial" panose="020B0604020202020204" pitchFamily="34" charset="0"/>
                </a:rPr>
                <a:t>02</a:t>
              </a:r>
              <a:endParaRPr lang="en-US" sz="32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smtClean="0">
                  <a:solidFill>
                    <a:schemeClr val="bg1"/>
                  </a:solidFill>
                  <a:latin typeface="Arial" panose="020B0604020202020204" pitchFamily="34" charset="0"/>
                  <a:cs typeface="Arial" panose="020B0604020202020204" pitchFamily="34" charset="0"/>
                </a:rPr>
                <a:t>03</a:t>
              </a:r>
              <a:endParaRPr lang="en-US" sz="3200" b="1" dirty="0">
                <a:solidFill>
                  <a:schemeClr val="bg1"/>
                </a:solidFill>
                <a:latin typeface="Arial" panose="020B0604020202020204" pitchFamily="34" charset="0"/>
                <a:cs typeface="Arial" panose="020B0604020202020204" pitchFamily="34" charset="0"/>
              </a:endParaRP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ABAP Database Connectivity ( ADBC )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 xmlns:a16="http://schemas.microsoft.com/office/drawing/2014/main" id="{6FFD856B-03D8-43F7-AA16-FACF7D0F42DE}"/>
              </a:ext>
            </a:extLst>
          </p:cNvPr>
          <p:cNvSpPr txBox="1"/>
          <p:nvPr/>
        </p:nvSpPr>
        <p:spPr>
          <a:xfrm>
            <a:off x="282796" y="1050107"/>
            <a:ext cx="11524889" cy="3139321"/>
          </a:xfrm>
          <a:prstGeom prst="rect">
            <a:avLst/>
          </a:prstGeom>
          <a:noFill/>
        </p:spPr>
        <p:txBody>
          <a:bodyPr wrap="square" rtlCol="0">
            <a:spAutoFit/>
          </a:bodyPr>
          <a:lstStyle/>
          <a:p>
            <a:pPr algn="just"/>
            <a:r>
              <a:rPr lang="en-US" dirty="0" smtClean="0"/>
              <a:t>System &lt; SAP Net viewer 7.4</a:t>
            </a:r>
            <a:endParaRPr lang="en-US" dirty="0"/>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View Proxy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91933"/>
            <a:ext cx="11426653" cy="2862322"/>
          </a:xfrm>
          <a:prstGeom prst="rect">
            <a:avLst/>
          </a:prstGeom>
        </p:spPr>
        <p:txBody>
          <a:bodyPr wrap="square">
            <a:spAutoFit/>
          </a:bodyPr>
          <a:lstStyle/>
          <a:p>
            <a:r>
              <a:rPr lang="en-US" dirty="0" smtClean="0"/>
              <a:t>System &gt; SAP </a:t>
            </a:r>
            <a:r>
              <a:rPr lang="en-US" dirty="0"/>
              <a:t>NW 7.4 </a:t>
            </a:r>
            <a:r>
              <a:rPr lang="en-US" dirty="0" smtClean="0"/>
              <a:t>SP2 </a:t>
            </a:r>
          </a:p>
          <a:p>
            <a:r>
              <a:rPr lang="en-US" dirty="0" smtClean="0"/>
              <a:t>We </a:t>
            </a:r>
            <a:r>
              <a:rPr lang="en-US" dirty="0"/>
              <a:t>can use a proxy object in </a:t>
            </a:r>
            <a:r>
              <a:rPr lang="en-US" dirty="0" smtClean="0"/>
              <a:t>ABAP </a:t>
            </a:r>
            <a:r>
              <a:rPr lang="en-US" dirty="0"/>
              <a:t>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Calculation View</a:t>
            </a:r>
            <a:endParaRPr lang="en-US" dirty="0"/>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HANA View</a:t>
            </a:r>
            <a:endParaRPr lang="en-US" dirty="0"/>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Activate</a:t>
            </a:r>
            <a:endParaRPr lang="en-US" dirty="0"/>
          </a:p>
        </p:txBody>
      </p:sp>
    </p:spTree>
    <p:extLst>
      <p:ext uri="{BB962C8B-B14F-4D97-AF65-F5344CB8AC3E}">
        <p14:creationId xmlns:p14="http://schemas.microsoft.com/office/powerpoint/2010/main" val="17274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View Proxy</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 xmlns:a16="http://schemas.microsoft.com/office/drawing/2014/main"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 xmlns:a16="http://schemas.microsoft.com/office/drawing/2014/main"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 xmlns:a16="http://schemas.microsoft.com/office/drawing/2014/main"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 xmlns:a16="http://schemas.microsoft.com/office/drawing/2014/main"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 xmlns:a16="http://schemas.microsoft.com/office/drawing/2014/main"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 xmlns:a16="http://schemas.microsoft.com/office/drawing/2014/main"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 xmlns:a16="http://schemas.microsoft.com/office/drawing/2014/main"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 xmlns:a16="http://schemas.microsoft.com/office/drawing/2014/main"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 xmlns:a16="http://schemas.microsoft.com/office/drawing/2014/main"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 xmlns:a16="http://schemas.microsoft.com/office/drawing/2014/main"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 xmlns:a16="http://schemas.microsoft.com/office/drawing/2014/main"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 xmlns:a16="http://schemas.microsoft.com/office/drawing/2014/main"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 xmlns:a16="http://schemas.microsoft.com/office/drawing/2014/main"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 xmlns:a16="http://schemas.microsoft.com/office/drawing/2014/main"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 xmlns:a16="http://schemas.microsoft.com/office/drawing/2014/main"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 xmlns:a16="http://schemas.microsoft.com/office/drawing/2014/main"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 xmlns:a16="http://schemas.microsoft.com/office/drawing/2014/main"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 xmlns:a16="http://schemas.microsoft.com/office/drawing/2014/main"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 xmlns:a16="http://schemas.microsoft.com/office/drawing/2014/main"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 xmlns:a16="http://schemas.microsoft.com/office/drawing/2014/main"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 xmlns:a16="http://schemas.microsoft.com/office/drawing/2014/main"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 xmlns:a16="http://schemas.microsoft.com/office/drawing/2014/main"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 xmlns:a16="http://schemas.microsoft.com/office/drawing/2014/main"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 xmlns:a16="http://schemas.microsoft.com/office/drawing/2014/main"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 xmlns:a16="http://schemas.microsoft.com/office/drawing/2014/main"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 xmlns:a16="http://schemas.microsoft.com/office/drawing/2014/main"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 xmlns:a16="http://schemas.microsoft.com/office/drawing/2014/main" id="{A989A0CE-0736-4A48-ABB4-E63BD907CB75}"/>
              </a:ext>
            </a:extLst>
          </p:cNvPr>
          <p:cNvSpPr/>
          <p:nvPr/>
        </p:nvSpPr>
        <p:spPr>
          <a:xfrm>
            <a:off x="213451"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 xmlns:a16="http://schemas.microsoft.com/office/drawing/2014/main"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 xmlns:a16="http://schemas.microsoft.com/office/drawing/2014/main"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 xmlns:a16="http://schemas.microsoft.com/office/drawing/2014/main" id="{5244E790-1508-4975-A438-827B7A92280F}"/>
              </a:ext>
            </a:extLst>
          </p:cNvPr>
          <p:cNvSpPr/>
          <p:nvPr/>
        </p:nvSpPr>
        <p:spPr>
          <a:xfrm>
            <a:off x="1246957" y="1755114"/>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 xmlns:a16="http://schemas.microsoft.com/office/drawing/2014/main"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 xmlns:a16="http://schemas.microsoft.com/office/drawing/2014/main"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4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smtClean="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SQL Script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C3D67074-ABBF-4F1F-8F04-07B7C002C1DF}"/>
              </a:ext>
            </a:extLst>
          </p:cNvPr>
          <p:cNvSpPr txBox="1"/>
          <p:nvPr/>
        </p:nvSpPr>
        <p:spPr>
          <a:xfrm>
            <a:off x="228600" y="934720"/>
            <a:ext cx="117348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smtClean="0">
                <a:ln>
                  <a:noFill/>
                </a:ln>
                <a:solidFill>
                  <a:prstClr val="black"/>
                </a:solidFill>
                <a:effectLst/>
                <a:uLnTx/>
                <a:uFillTx/>
                <a:latin typeface="Calibri"/>
                <a:ea typeface="+mn-ea"/>
                <a:cs typeface="+mn-cs"/>
              </a:rPr>
              <a:t>SQL </a:t>
            </a:r>
            <a:r>
              <a:rPr kumimoji="0" lang="en-US" sz="1800" i="0" u="none" strike="noStrike" kern="1200" cap="none" spc="0" normalizeH="0" baseline="0" noProof="0" dirty="0">
                <a:ln>
                  <a:noFill/>
                </a:ln>
                <a:solidFill>
                  <a:prstClr val="black"/>
                </a:solidFill>
                <a:effectLst/>
                <a:uLnTx/>
                <a:uFillTx/>
                <a:latin typeface="Calibri"/>
                <a:ea typeface="+mn-ea"/>
                <a:cs typeface="+mn-cs"/>
              </a:rPr>
              <a:t>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Categories of SQL Script Code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smtClean="0">
                  <a:latin typeface="Open Sans" panose="020B0606030504020204" pitchFamily="34" charset="0"/>
                  <a:ea typeface="Open Sans" panose="020B0606030504020204" pitchFamily="34" charset="0"/>
                  <a:cs typeface="Open Sans" panose="020B0606030504020204" pitchFamily="34" charset="0"/>
                </a:rPr>
                <a:t>2 Types</a:t>
              </a:r>
              <a:endParaRPr lang="en-IN"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 xmlns:a16="http://schemas.microsoft.com/office/drawing/2014/main"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endPar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Arc 25">
              <a:extLst>
                <a:ext uri="{FF2B5EF4-FFF2-40B4-BE49-F238E27FC236}">
                  <a16:creationId xmlns=""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 xmlns:a16="http://schemas.microsoft.com/office/drawing/2014/main" id="{8ED076ED-F04E-4665-8167-B80E822D6754}"/>
              </a:ext>
            </a:extLst>
          </p:cNvPr>
          <p:cNvSpPr txBox="1"/>
          <p:nvPr/>
        </p:nvSpPr>
        <p:spPr>
          <a:xfrm>
            <a:off x="7470168" y="1028708"/>
            <a:ext cx="1809022" cy="646331"/>
          </a:xfrm>
          <a:prstGeom prst="rect">
            <a:avLst/>
          </a:prstGeom>
          <a:noFill/>
        </p:spPr>
        <p:txBody>
          <a:bodyPr wrap="square" lIns="0" rIns="0" rtlCol="0" anchor="t">
            <a:spAutoFit/>
          </a:bodyPr>
          <a:lstStyle/>
          <a:p>
            <a:r>
              <a:rPr lang="en-IN" dirty="0"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Dataflow 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 xmlns:a16="http://schemas.microsoft.com/office/drawing/2014/main"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 xmlns:a16="http://schemas.microsoft.com/office/drawing/2014/main" id="{5F5A9456-1CDF-4854-9907-2B4322D55D47}"/>
              </a:ext>
            </a:extLst>
          </p:cNvPr>
          <p:cNvSpPr txBox="1"/>
          <p:nvPr/>
        </p:nvSpPr>
        <p:spPr>
          <a:xfrm>
            <a:off x="7614511" y="5215309"/>
            <a:ext cx="2695678"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 xmlns:a16="http://schemas.microsoft.com/office/drawing/2014/main"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Data Flow Logic</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28600" y="934720"/>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Containers in HANA</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28600" y="763389"/>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 xmlns:a16="http://schemas.microsoft.com/office/drawing/2014/main" id="{778ABCE1-EA9C-4697-A93B-07B42828A9EC}"/>
              </a:ext>
            </a:extLst>
          </p:cNvPr>
          <p:cNvSpPr>
            <a:spLocks/>
          </p:cNvSpPr>
          <p:nvPr/>
        </p:nvSpPr>
        <p:spPr bwMode="auto">
          <a:xfrm>
            <a:off x="6545604" y="3122790"/>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 xmlns:a16="http://schemas.microsoft.com/office/drawing/2014/main" id="{33165EC5-D557-4726-8685-65D7E375EE4E}"/>
              </a:ext>
            </a:extLst>
          </p:cNvPr>
          <p:cNvSpPr/>
          <p:nvPr/>
        </p:nvSpPr>
        <p:spPr>
          <a:xfrm>
            <a:off x="8655050" y="3713740"/>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9890C6D7-FFE4-4603-9241-40D33CD1453F}"/>
              </a:ext>
            </a:extLst>
          </p:cNvPr>
          <p:cNvCxnSpPr>
            <a:cxnSpLocks/>
          </p:cNvCxnSpPr>
          <p:nvPr/>
        </p:nvCxnSpPr>
        <p:spPr>
          <a:xfrm flipH="1" flipV="1">
            <a:off x="8812696" y="2978260"/>
            <a:ext cx="1309" cy="68570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a:t>
            </a:r>
            <a:r>
              <a:rPr lang="en-US" sz="1600" dirty="0" smtClean="0"/>
              <a:t>execution.</a:t>
            </a:r>
            <a:endParaRPr lang="en-US" sz="1600" dirty="0"/>
          </a:p>
          <a:p>
            <a:pPr marL="285750" indent="-285750">
              <a:buFontTx/>
              <a:buChar char="-"/>
            </a:pPr>
            <a:r>
              <a:rPr lang="en-US" sz="1600" dirty="0"/>
              <a:t>Requires a compilation every time you </a:t>
            </a:r>
            <a:r>
              <a:rPr lang="en-US" sz="1600" dirty="0" smtClean="0"/>
              <a:t>run.</a:t>
            </a:r>
            <a:endParaRPr lang="en-US" sz="1600" dirty="0"/>
          </a:p>
          <a:p>
            <a:r>
              <a:rPr lang="en-US" sz="1600" dirty="0"/>
              <a:t>DO </a:t>
            </a:r>
            <a:r>
              <a:rPr lang="en-US" sz="1600" dirty="0" smtClean="0"/>
              <a:t>BEGIN</a:t>
            </a:r>
            <a:endParaRPr lang="en-US" sz="1600" dirty="0"/>
          </a:p>
          <a:p>
            <a:r>
              <a:rPr lang="en-US" sz="1600" dirty="0"/>
              <a:t>--- SQL Script </a:t>
            </a:r>
            <a:r>
              <a:rPr lang="en-US" sz="1600" dirty="0" smtClean="0"/>
              <a:t>Coda</a:t>
            </a:r>
            <a:endParaRPr lang="en-US" sz="1600" dirty="0"/>
          </a:p>
          <a:p>
            <a:r>
              <a:rPr lang="en-US" sz="1600" dirty="0"/>
              <a:t>END;</a:t>
            </a:r>
          </a:p>
        </p:txBody>
      </p:sp>
      <p:sp>
        <p:nvSpPr>
          <p:cNvPr id="33" name="TextBox 32">
            <a:extLst>
              <a:ext uri="{FF2B5EF4-FFF2-40B4-BE49-F238E27FC236}">
                <a16:creationId xmlns="" xmlns:a16="http://schemas.microsoft.com/office/drawing/2014/main"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1"/>
                </a:solidFill>
                <a:ea typeface="Open Sans" panose="020B0606030504020204" pitchFamily="34" charset="0"/>
                <a:cs typeface="Arial" panose="020B0604020202020204" pitchFamily="34" charset="0"/>
              </a:rPr>
              <a:t> 1.</a:t>
            </a:r>
            <a:endParaRPr lang="en-IN" sz="2000" b="1" dirty="0">
              <a:solidFill>
                <a:schemeClr val="accent1"/>
              </a:solidFill>
              <a:ea typeface="Open Sans" panose="020B0606030504020204" pitchFamily="34" charset="0"/>
              <a:cs typeface="Arial" panose="020B0604020202020204" pitchFamily="34" charset="0"/>
            </a:endParaRPr>
          </a:p>
        </p:txBody>
      </p:sp>
      <p:sp>
        <p:nvSpPr>
          <p:cNvPr id="34" name="TextBox 33">
            <a:extLst>
              <a:ext uri="{FF2B5EF4-FFF2-40B4-BE49-F238E27FC236}">
                <a16:creationId xmlns="" xmlns:a16="http://schemas.microsoft.com/office/drawing/2014/main"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endPar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endParaRPr>
          </a:p>
        </p:txBody>
      </p:sp>
      <p:grpSp>
        <p:nvGrpSpPr>
          <p:cNvPr id="35" name="Group 34">
            <a:extLst>
              <a:ext uri="{FF2B5EF4-FFF2-40B4-BE49-F238E27FC236}">
                <a16:creationId xmlns="" xmlns:a16="http://schemas.microsoft.com/office/drawing/2014/main" id="{CF7586A6-F552-4065-A1FE-29E4B2685E32}"/>
              </a:ext>
            </a:extLst>
          </p:cNvPr>
          <p:cNvGrpSpPr/>
          <p:nvPr/>
        </p:nvGrpSpPr>
        <p:grpSpPr>
          <a:xfrm>
            <a:off x="280280" y="1631409"/>
            <a:ext cx="607909" cy="464813"/>
            <a:chOff x="2001838" y="4022726"/>
            <a:chExt cx="5207000" cy="4332287"/>
          </a:xfrm>
          <a:solidFill>
            <a:schemeClr val="accent1"/>
          </a:solidFill>
        </p:grpSpPr>
        <p:sp>
          <p:nvSpPr>
            <p:cNvPr id="36" name="Freeform 85">
              <a:extLst>
                <a:ext uri="{FF2B5EF4-FFF2-40B4-BE49-F238E27FC236}">
                  <a16:creationId xmlns=""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smtClean="0"/>
              <a:t> </a:t>
            </a:r>
            <a:r>
              <a:rPr lang="en-US" sz="1600" dirty="0"/>
              <a:t>A</a:t>
            </a:r>
            <a:r>
              <a:rPr lang="en-US" sz="1600" dirty="0"/>
              <a:t> </a:t>
            </a:r>
            <a:r>
              <a:rPr lang="en-US" sz="1600" b="1" dirty="0"/>
              <a:t>user-defined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 </a:t>
            </a:r>
            <a:r>
              <a:rPr lang="en-US" sz="1600" dirty="0" smtClean="0"/>
              <a:t> </a:t>
            </a:r>
            <a:r>
              <a:rPr lang="en-US" sz="1600" dirty="0"/>
              <a:t>T</a:t>
            </a:r>
            <a:r>
              <a:rPr lang="en-US" sz="1600" dirty="0" smtClean="0"/>
              <a:t>wo </a:t>
            </a:r>
            <a:r>
              <a:rPr lang="en-US" sz="1600" dirty="0"/>
              <a:t>types of </a:t>
            </a:r>
            <a:r>
              <a:rPr lang="en-US" sz="1600" b="1" dirty="0"/>
              <a:t>UDFs</a:t>
            </a:r>
            <a:r>
              <a:rPr lang="en-US" sz="1600" dirty="0"/>
              <a:t>: </a:t>
            </a:r>
            <a:endParaRPr lang="en-US" sz="1600" dirty="0"/>
          </a:p>
        </p:txBody>
      </p:sp>
      <p:sp>
        <p:nvSpPr>
          <p:cNvPr id="60" name="TextBox 59">
            <a:extLst>
              <a:ext uri="{FF2B5EF4-FFF2-40B4-BE49-F238E27FC236}">
                <a16:creationId xmlns="" xmlns:a16="http://schemas.microsoft.com/office/drawing/2014/main"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 xmlns:a16="http://schemas.microsoft.com/office/drawing/2014/main"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endPar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endParaRPr>
          </a:p>
        </p:txBody>
      </p:sp>
      <p:sp>
        <p:nvSpPr>
          <p:cNvPr id="62" name="TextBox 61">
            <a:extLst>
              <a:ext uri="{FF2B5EF4-FFF2-40B4-BE49-F238E27FC236}">
                <a16:creationId xmlns=""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a:t>
            </a:r>
            <a:r>
              <a:rPr lang="en-US" sz="1600" dirty="0" smtClean="0"/>
              <a:t>parameter</a:t>
            </a:r>
            <a:endParaRPr lang="en-US" sz="1600" dirty="0"/>
          </a:p>
        </p:txBody>
      </p:sp>
      <p:sp>
        <p:nvSpPr>
          <p:cNvPr id="63" name="TextBox 62">
            <a:extLst>
              <a:ext uri="{FF2B5EF4-FFF2-40B4-BE49-F238E27FC236}">
                <a16:creationId xmlns="" xmlns:a16="http://schemas.microsoft.com/office/drawing/2014/main"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 xmlns:a16="http://schemas.microsoft.com/office/drawing/2014/main"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endPar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endParaRPr>
          </a:p>
        </p:txBody>
      </p:sp>
      <p:sp>
        <p:nvSpPr>
          <p:cNvPr id="65" name="Oval 64">
            <a:extLst>
              <a:ext uri="{FF2B5EF4-FFF2-40B4-BE49-F238E27FC236}">
                <a16:creationId xmlns=""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 xmlns:a16="http://schemas.microsoft.com/office/drawing/2014/main" id="{C7513383-8688-4CF1-8909-F864AC64E927}"/>
              </a:ext>
            </a:extLst>
          </p:cNvPr>
          <p:cNvSpPr/>
          <p:nvPr/>
        </p:nvSpPr>
        <p:spPr>
          <a:xfrm>
            <a:off x="6703336" y="3680617"/>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 xmlns:a16="http://schemas.microsoft.com/office/drawing/2014/main" id="{E438D1B2-0A21-4007-AF12-00908B4AA581}"/>
              </a:ext>
            </a:extLst>
          </p:cNvPr>
          <p:cNvSpPr txBox="1"/>
          <p:nvPr/>
        </p:nvSpPr>
        <p:spPr>
          <a:xfrm>
            <a:off x="9035073" y="2960822"/>
            <a:ext cx="2954585"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endPar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endParaRPr>
          </a:p>
        </p:txBody>
      </p:sp>
      <p:sp>
        <p:nvSpPr>
          <p:cNvPr id="69" name="TextBox 68">
            <a:extLst>
              <a:ext uri="{FF2B5EF4-FFF2-40B4-BE49-F238E27FC236}">
                <a16:creationId xmlns="" xmlns:a16="http://schemas.microsoft.com/office/drawing/2014/main" id="{E438D1B2-0A21-4007-AF12-00908B4AA581}"/>
              </a:ext>
            </a:extLst>
          </p:cNvPr>
          <p:cNvSpPr txBox="1"/>
          <p:nvPr/>
        </p:nvSpPr>
        <p:spPr>
          <a:xfrm>
            <a:off x="9028449" y="3219242"/>
            <a:ext cx="2954585"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endPar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User Define Function ( UDF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0" name="TextBox 59">
            <a:extLst>
              <a:ext uri="{FF2B5EF4-FFF2-40B4-BE49-F238E27FC236}">
                <a16:creationId xmlns="" xmlns:a16="http://schemas.microsoft.com/office/drawing/2014/main"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1"/>
                </a:solidFill>
                <a:ea typeface="Open Sans" panose="020B0606030504020204" pitchFamily="34" charset="0"/>
                <a:cs typeface="Arial" panose="020B0604020202020204" pitchFamily="34" charset="0"/>
              </a:rPr>
              <a:t> </a:t>
            </a:r>
            <a:endParaRPr lang="en-IN" sz="2000" b="1" dirty="0">
              <a:solidFill>
                <a:schemeClr val="accent3"/>
              </a:solidFill>
              <a:ea typeface="Open Sans" panose="020B0606030504020204" pitchFamily="34" charset="0"/>
              <a:cs typeface="Arial" panose="020B0604020202020204" pitchFamily="34" charset="0"/>
            </a:endParaRPr>
          </a:p>
        </p:txBody>
      </p:sp>
      <p:sp>
        <p:nvSpPr>
          <p:cNvPr id="67" name="Freeform: Shape 43">
            <a:extLst>
              <a:ext uri="{FF2B5EF4-FFF2-40B4-BE49-F238E27FC236}">
                <a16:creationId xmlns:a16="http://schemas.microsoft.com/office/drawing/2014/main" xmlns=""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a16="http://schemas.microsoft.com/office/drawing/2014/main" xmlns=""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a16="http://schemas.microsoft.com/office/drawing/2014/main" xmlns=""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a16="http://schemas.microsoft.com/office/drawing/2014/main" xmlns=""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a16="http://schemas.microsoft.com/office/drawing/2014/main" xmlns=""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smtClean="0">
                  <a:solidFill>
                    <a:schemeClr val="bg1"/>
                  </a:solidFill>
                </a:rPr>
                <a:t>SCALER UDF</a:t>
              </a:r>
              <a:endParaRPr lang="en-IN" sz="2000" b="1" dirty="0">
                <a:solidFill>
                  <a:schemeClr val="bg1"/>
                </a:solidFill>
              </a:endParaRPr>
            </a:p>
          </p:txBody>
        </p:sp>
      </p:grpSp>
      <p:grpSp>
        <p:nvGrpSpPr>
          <p:cNvPr id="74" name="Group 73">
            <a:extLst>
              <a:ext uri="{FF2B5EF4-FFF2-40B4-BE49-F238E27FC236}">
                <a16:creationId xmlns:a16="http://schemas.microsoft.com/office/drawing/2014/main" xmlns=""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a16="http://schemas.microsoft.com/office/drawing/2014/main" xmlns=""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a16="http://schemas.microsoft.com/office/drawing/2014/main" xmlns=""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smtClean="0">
                  <a:solidFill>
                    <a:schemeClr val="bg1"/>
                  </a:solidFill>
                </a:rPr>
                <a:t>TABLE UDF</a:t>
              </a:r>
              <a:endParaRPr lang="en-IN" sz="2000" b="1" dirty="0">
                <a:solidFill>
                  <a:schemeClr val="bg1"/>
                </a:solidFill>
              </a:endParaRPr>
            </a:p>
          </p:txBody>
        </p:sp>
      </p:grpSp>
      <p:sp>
        <p:nvSpPr>
          <p:cNvPr id="77" name="Rectangle 76">
            <a:extLst>
              <a:ext uri="{FF2B5EF4-FFF2-40B4-BE49-F238E27FC236}">
                <a16:creationId xmlns:a16="http://schemas.microsoft.com/office/drawing/2014/main" xmlns="" id="{26FF2654-4FEB-4601-9DBC-CE9129C9BAFA}"/>
              </a:ext>
            </a:extLst>
          </p:cNvPr>
          <p:cNvSpPr/>
          <p:nvPr/>
        </p:nvSpPr>
        <p:spPr>
          <a:xfrm>
            <a:off x="874643" y="4582725"/>
            <a:ext cx="3467139" cy="1231106"/>
          </a:xfrm>
          <a:prstGeom prst="rect">
            <a:avLst/>
          </a:prstGeom>
        </p:spPr>
        <p:txBody>
          <a:bodyPr wrap="square" lIns="0" tIns="0" rIns="0" bIns="0" anchor="t">
            <a:spAutoFit/>
          </a:bodyPr>
          <a:lstStyle/>
          <a:p>
            <a:r>
              <a:rPr lang="en-US" sz="1600" dirty="0"/>
              <a:t>A</a:t>
            </a:r>
            <a:r>
              <a:rPr lang="en-US" sz="1600" dirty="0"/>
              <a:t> </a:t>
            </a:r>
            <a:r>
              <a:rPr lang="en-US" sz="1600" b="1" dirty="0"/>
              <a:t>scalar UDF</a:t>
            </a:r>
            <a:r>
              <a:rPr lang="en-US" sz="1600" dirty="0"/>
              <a:t>, or </a:t>
            </a:r>
            <a:r>
              <a:rPr lang="en-US" sz="1600" b="1" dirty="0"/>
              <a:t>scalar user-defined function</a:t>
            </a:r>
            <a:r>
              <a:rPr lang="en-US" sz="1600" dirty="0"/>
              <a:t>, is a </a:t>
            </a:r>
            <a:r>
              <a:rPr lang="en-US" sz="1600" b="1" dirty="0"/>
              <a:t>user-defined function</a:t>
            </a:r>
            <a:r>
              <a:rPr lang="en-US" sz="1600" dirty="0"/>
              <a:t> that returns a single value. This is in contrast to a table-valued function, which returns a result set in the form of a table.</a:t>
            </a:r>
            <a:endParaRPr lang="en-IN" sz="16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xmlns="" id="{AE7FF6D1-FF11-4F1E-8DA5-7E792A828F0A}"/>
              </a:ext>
            </a:extLst>
          </p:cNvPr>
          <p:cNvSpPr/>
          <p:nvPr/>
        </p:nvSpPr>
        <p:spPr>
          <a:xfrm>
            <a:off x="7451530" y="1210231"/>
            <a:ext cx="3876139" cy="2954655"/>
          </a:xfrm>
          <a:prstGeom prst="rect">
            <a:avLst/>
          </a:prstGeom>
        </p:spPr>
        <p:txBody>
          <a:bodyPr wrap="square" lIns="0" tIns="0" rIns="0" bIns="0" anchor="t">
            <a:spAutoFit/>
          </a:bodyPr>
          <a:lstStyle/>
          <a:p>
            <a:r>
              <a:rPr lang="en-US" sz="1600" dirty="0"/>
              <a:t>A </a:t>
            </a:r>
            <a:r>
              <a:rPr lang="en-US" sz="1600" b="1" dirty="0"/>
              <a:t>table UDF</a:t>
            </a:r>
            <a:r>
              <a:rPr lang="en-US" sz="1600" dirty="0"/>
              <a:t> is similar to a stored procedure that returns a </a:t>
            </a:r>
            <a:r>
              <a:rPr lang="en-US" sz="1600" dirty="0" smtClean="0"/>
              <a:t>record set. </a:t>
            </a:r>
            <a:r>
              <a:rPr lang="en-US" sz="1600" dirty="0"/>
              <a:t>You might do something as simple as the following code example, which results in a </a:t>
            </a:r>
            <a:r>
              <a:rPr lang="en-US" sz="1600" dirty="0" smtClean="0"/>
              <a:t>record set </a:t>
            </a:r>
            <a:r>
              <a:rPr lang="en-US" sz="1600" dirty="0"/>
              <a:t>with two columns and zero or more rows</a:t>
            </a:r>
            <a:r>
              <a:rPr lang="en-US" sz="1600" dirty="0" smtClean="0"/>
              <a:t>.</a:t>
            </a:r>
          </a:p>
          <a:p>
            <a:endParaRPr lang="en-US" sz="1600" dirty="0" smtClean="0"/>
          </a:p>
          <a:p>
            <a:r>
              <a:rPr lang="en-US" sz="1600" dirty="0"/>
              <a:t>CREATE FUNCTION funcname(p1 type)</a:t>
            </a:r>
          </a:p>
          <a:p>
            <a:r>
              <a:rPr lang="en-US" sz="1600" dirty="0"/>
              <a:t>DEFAULT SCHEMA </a:t>
            </a:r>
            <a:r>
              <a:rPr lang="en-US" sz="1600" dirty="0"/>
              <a:t>schema</a:t>
            </a:r>
            <a:endParaRPr lang="en-US" sz="1600" dirty="0"/>
          </a:p>
          <a:p>
            <a:r>
              <a:rPr lang="en-US" sz="1600" dirty="0"/>
              <a:t>AS </a:t>
            </a:r>
            <a:r>
              <a:rPr lang="en-US" sz="1600" dirty="0" smtClean="0"/>
              <a:t>BEGIN</a:t>
            </a:r>
            <a:endParaRPr lang="en-US" sz="1600" dirty="0"/>
          </a:p>
          <a:p>
            <a:endParaRPr lang="en-US" sz="1600" dirty="0"/>
          </a:p>
          <a:p>
            <a:r>
              <a:rPr lang="en-US" sz="1600" dirty="0"/>
              <a:t>END;</a:t>
            </a:r>
          </a:p>
          <a:p>
            <a:endParaRPr lang="en-IN" sz="16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grpSp>
        <p:nvGrpSpPr>
          <p:cNvPr id="81" name="Group 80">
            <a:extLst>
              <a:ext uri="{FF2B5EF4-FFF2-40B4-BE49-F238E27FC236}">
                <a16:creationId xmlns:a16="http://schemas.microsoft.com/office/drawing/2014/main" xmlns=""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a16="http://schemas.microsoft.com/office/drawing/2014/main" xmlns=""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a16="http://schemas.microsoft.com/office/drawing/2014/main" xmlns=""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a16="http://schemas.microsoft.com/office/drawing/2014/main" xmlns=""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a16="http://schemas.microsoft.com/office/drawing/2014/main" xmlns=""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a16="http://schemas.microsoft.com/office/drawing/2014/main" xmlns=""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a16="http://schemas.microsoft.com/office/drawing/2014/main" xmlns=""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a16="http://schemas.microsoft.com/office/drawing/2014/main" xmlns=""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a16="http://schemas.microsoft.com/office/drawing/2014/main" xmlns=""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a16="http://schemas.microsoft.com/office/drawing/2014/main" xmlns=""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a16="http://schemas.microsoft.com/office/drawing/2014/main" xmlns=""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a16="http://schemas.microsoft.com/office/drawing/2014/main" xmlns=""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a16="http://schemas.microsoft.com/office/drawing/2014/main" xmlns=""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a16="http://schemas.microsoft.com/office/drawing/2014/main" xmlns=""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a16="http://schemas.microsoft.com/office/drawing/2014/main" xmlns=""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a16="http://schemas.microsoft.com/office/drawing/2014/main" xmlns=""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a16="http://schemas.microsoft.com/office/drawing/2014/main" xmlns=""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a16="http://schemas.microsoft.com/office/drawing/2014/main" xmlns=""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a16="http://schemas.microsoft.com/office/drawing/2014/main" xmlns=""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a16="http://schemas.microsoft.com/office/drawing/2014/main" xmlns=""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a16="http://schemas.microsoft.com/office/drawing/2014/main" xmlns=""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558364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4</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1048614"/>
            <a:ext cx="11696243" cy="4247317"/>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Creation and execution of  Data Models </a:t>
            </a:r>
          </a:p>
          <a:p>
            <a:pPr marL="285750" lvl="0" indent="-285750">
              <a:buFont typeface="Arial" panose="020B0604020202020204" pitchFamily="34" charset="0"/>
              <a:buChar char="•"/>
            </a:pPr>
            <a:r>
              <a:rPr lang="en-US" i="1" dirty="0"/>
              <a:t>Showing Concept of currency conversion</a:t>
            </a:r>
          </a:p>
          <a:p>
            <a:pPr marL="285750" lvl="0" indent="-285750">
              <a:buFont typeface="Arial" panose="020B0604020202020204" pitchFamily="34" charset="0"/>
              <a:buChar char="•"/>
            </a:pPr>
            <a:r>
              <a:rPr lang="en-US" i="1" dirty="0"/>
              <a:t>Concept of  Dimensions and Measures </a:t>
            </a:r>
          </a:p>
          <a:p>
            <a:pPr marL="285750" lvl="0" indent="-285750">
              <a:buFont typeface="Arial" panose="020B0604020202020204" pitchFamily="34" charset="0"/>
              <a:buChar char="•"/>
            </a:pPr>
            <a:r>
              <a:rPr lang="en-US" i="1" dirty="0"/>
              <a:t>Implementing OIA  Using Calculation View </a:t>
            </a:r>
          </a:p>
          <a:p>
            <a:pPr marL="285750" lvl="0" indent="-285750">
              <a:buFont typeface="Arial" panose="020B0604020202020204" pitchFamily="34" charset="0"/>
              <a:buChar char="•"/>
            </a:pPr>
            <a:r>
              <a:rPr lang="en-US" i="1" dirty="0"/>
              <a:t>Concept of  Delivery </a:t>
            </a:r>
            <a:r>
              <a:rPr lang="en-US" i="1" dirty="0" smtClean="0"/>
              <a:t>Unit</a:t>
            </a:r>
          </a:p>
          <a:p>
            <a:pPr marL="285750" lvl="0" indent="-285750">
              <a:buFont typeface="Arial" panose="020B0604020202020204" pitchFamily="34" charset="0"/>
              <a:buChar char="•"/>
            </a:pPr>
            <a:endParaRPr lang="en-US" i="1" dirty="0"/>
          </a:p>
          <a:p>
            <a:r>
              <a:rPr lang="en-US" dirty="0"/>
              <a:t>--</a:t>
            </a:r>
            <a:r>
              <a:rPr lang="en-US" dirty="0" smtClean="0"/>
              <a:t>Break--</a:t>
            </a:r>
          </a:p>
          <a:p>
            <a:endParaRPr lang="en-US" dirty="0"/>
          </a:p>
          <a:p>
            <a:pPr marL="285750" lvl="0" indent="-285750">
              <a:buFont typeface="Arial" panose="020B0604020202020204" pitchFamily="34" charset="0"/>
              <a:buChar char="•"/>
            </a:pPr>
            <a:r>
              <a:rPr lang="en-US" i="1" dirty="0"/>
              <a:t>Consume HANA Objects</a:t>
            </a:r>
          </a:p>
          <a:p>
            <a:pPr marL="895243" lvl="1" indent="-285750">
              <a:buFont typeface="Wingdings" panose="05000000000000000000" pitchFamily="2" charset="2"/>
              <a:buChar char="Ø"/>
            </a:pPr>
            <a:r>
              <a:rPr lang="en-US" i="1" dirty="0"/>
              <a:t>ADBC ( ABAP Database Connectivity )</a:t>
            </a:r>
          </a:p>
          <a:p>
            <a:pPr marL="895243" lvl="1" indent="-285750">
              <a:buFont typeface="Wingdings" panose="05000000000000000000" pitchFamily="2" charset="2"/>
              <a:buChar char="Ø"/>
            </a:pPr>
            <a:r>
              <a:rPr lang="en-US" i="1" dirty="0"/>
              <a:t>View Proxy</a:t>
            </a:r>
          </a:p>
          <a:p>
            <a:pPr marL="285750" lvl="0" indent="-285750">
              <a:buFont typeface="Arial" panose="020B0604020202020204" pitchFamily="34" charset="0"/>
              <a:buChar char="•"/>
            </a:pPr>
            <a:r>
              <a:rPr lang="en-US" i="1" dirty="0"/>
              <a:t>Transporting of  Dependent Objects</a:t>
            </a:r>
          </a:p>
          <a:p>
            <a:pPr marL="895243" lvl="1" indent="-285750">
              <a:buFont typeface="Wingdings" panose="05000000000000000000" pitchFamily="2" charset="2"/>
              <a:buChar char="Ø"/>
            </a:pPr>
            <a:r>
              <a:rPr lang="en-US" i="1" dirty="0"/>
              <a:t>Lifecycle Management</a:t>
            </a:r>
          </a:p>
          <a:p>
            <a:pPr marL="895243" lvl="1" indent="-285750">
              <a:buFont typeface="Wingdings" panose="05000000000000000000" pitchFamily="2" charset="2"/>
              <a:buChar char="Ø"/>
            </a:pPr>
            <a:r>
              <a:rPr lang="en-US" i="1" dirty="0"/>
              <a:t>HANA  Transport </a:t>
            </a:r>
            <a:r>
              <a:rPr lang="en-US" i="1" dirty="0" smtClean="0"/>
              <a:t>Container</a:t>
            </a:r>
            <a:endParaRPr lang="en-US" i="1" dirty="0"/>
          </a:p>
          <a:p>
            <a:pPr marL="609493" lvl="1"/>
            <a:endParaRPr lang="en-US" i="1" dirty="0" smtClean="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5853996" y="2437345"/>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Funda Fox on SQL Script</a:t>
            </a:r>
            <a:endParaRPr lang="en-US" sz="3600" b="1" dirty="0">
              <a:latin typeface="Cooper Black" panose="0208090404030B020404" pitchFamily="18" charset="0"/>
            </a:endParaRPr>
          </a:p>
        </p:txBody>
      </p:sp>
      <p:sp>
        <p:nvSpPr>
          <p:cNvPr id="9" name="TextBox 8">
            <a:extLst>
              <a:ext uri="{FF2B5EF4-FFF2-40B4-BE49-F238E27FC236}">
                <a16:creationId xmlns:a16="http://schemas.microsoft.com/office/drawing/2014/main" xmlns="" id="{2668874E-C0FA-4ADA-BBF6-2FE5710B408A}"/>
              </a:ext>
            </a:extLst>
          </p:cNvPr>
          <p:cNvSpPr txBox="1"/>
          <p:nvPr/>
        </p:nvSpPr>
        <p:spPr>
          <a:xfrm>
            <a:off x="163528" y="108275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Tree>
    <p:extLst>
      <p:ext uri="{BB962C8B-B14F-4D97-AF65-F5344CB8AC3E}">
        <p14:creationId xmlns:p14="http://schemas.microsoft.com/office/powerpoint/2010/main" val="17115335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4</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70187"/>
            <a:ext cx="6096000" cy="2862322"/>
          </a:xfrm>
          <a:prstGeom prst="rect">
            <a:avLst/>
          </a:prstGeom>
        </p:spPr>
        <p:txBody>
          <a:bodyPr>
            <a:spAutoFit/>
          </a:bodyPr>
          <a:lstStyle/>
          <a:p>
            <a:pPr marL="285750" lvl="0" indent="-285750">
              <a:buFont typeface="Arial" panose="020B0604020202020204" pitchFamily="34" charset="0"/>
              <a:buChar char="•"/>
            </a:pPr>
            <a:r>
              <a:rPr lang="en-US" i="1" dirty="0"/>
              <a:t>SQL Script</a:t>
            </a:r>
          </a:p>
          <a:p>
            <a:pPr marL="895243" lvl="1" indent="-285750">
              <a:buFont typeface="Wingdings" panose="05000000000000000000" pitchFamily="2" charset="2"/>
              <a:buChar char="Ø"/>
            </a:pPr>
            <a:r>
              <a:rPr lang="en-US" i="1" dirty="0"/>
              <a:t>Declarative Logic</a:t>
            </a:r>
          </a:p>
          <a:p>
            <a:pPr marL="895243" lvl="1" indent="-285750">
              <a:buFont typeface="Wingdings" panose="05000000000000000000" pitchFamily="2" charset="2"/>
              <a:buChar char="Ø"/>
            </a:pPr>
            <a:r>
              <a:rPr lang="en-US" i="1" dirty="0"/>
              <a:t>Imperative Logic</a:t>
            </a:r>
          </a:p>
          <a:p>
            <a:pPr marL="285750" lvl="0" indent="-285750">
              <a:buFont typeface="Arial" panose="020B0604020202020204" pitchFamily="34" charset="0"/>
              <a:buChar char="•"/>
            </a:pPr>
            <a:r>
              <a:rPr lang="en-US" i="1" dirty="0"/>
              <a:t>Making Data Flow Graph</a:t>
            </a:r>
          </a:p>
          <a:p>
            <a:pPr marL="285750" lvl="0" indent="-285750">
              <a:buFont typeface="Arial" panose="020B0604020202020204" pitchFamily="34" charset="0"/>
              <a:buChar char="•"/>
            </a:pPr>
            <a:r>
              <a:rPr lang="en-US" i="1" dirty="0"/>
              <a:t>Containers</a:t>
            </a:r>
          </a:p>
          <a:p>
            <a:pPr marL="895243" lvl="1" indent="-285750">
              <a:buFont typeface="Wingdings" panose="05000000000000000000" pitchFamily="2" charset="2"/>
              <a:buChar char="Ø"/>
            </a:pPr>
            <a:r>
              <a:rPr lang="en-US" i="1" dirty="0"/>
              <a:t>Anonymous Block</a:t>
            </a:r>
          </a:p>
          <a:p>
            <a:pPr marL="895243" lvl="1" indent="-285750">
              <a:buFont typeface="Wingdings" panose="05000000000000000000" pitchFamily="2" charset="2"/>
              <a:buChar char="Ø"/>
            </a:pPr>
            <a:r>
              <a:rPr lang="en-US" i="1" dirty="0"/>
              <a:t>Stored Procedure</a:t>
            </a:r>
          </a:p>
          <a:p>
            <a:pPr marL="285750" lvl="0" indent="-285750">
              <a:buFont typeface="Arial" panose="020B0604020202020204" pitchFamily="34" charset="0"/>
              <a:buChar char="•"/>
            </a:pPr>
            <a:r>
              <a:rPr lang="en-US" i="1" dirty="0"/>
              <a:t>User-defined function</a:t>
            </a:r>
          </a:p>
          <a:p>
            <a:pPr marL="895243" lvl="1" indent="-285750">
              <a:buFont typeface="Wingdings" panose="05000000000000000000" pitchFamily="2" charset="2"/>
              <a:buChar char="Ø"/>
            </a:pPr>
            <a:r>
              <a:rPr lang="en-US" i="1" dirty="0"/>
              <a:t>Scaler UDF</a:t>
            </a:r>
          </a:p>
          <a:p>
            <a:pPr marL="895243" lvl="1" indent="-285750">
              <a:buFont typeface="Wingdings" panose="05000000000000000000" pitchFamily="2" charset="2"/>
              <a:buChar char="Ø"/>
            </a:pPr>
            <a:r>
              <a:rPr lang="en-US" i="1" dirty="0"/>
              <a:t>Table UDF </a:t>
            </a:r>
          </a:p>
        </p:txBody>
      </p:sp>
      <p:pic>
        <p:nvPicPr>
          <p:cNvPr id="2050" name="Picture 2" descr="Free Vector | Planning schedule concept with isometric 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19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Attribute View</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1026" name="Picture 2" descr="SAP HANA Attribute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04" y="2100815"/>
            <a:ext cx="11476101" cy="413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View</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074" name="Picture 2" descr="https://www.guru99.com/images/sap-hana/030216_1026_SAPHANAMode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84" y="1988316"/>
            <a:ext cx="9239071" cy="4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454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Calculation View</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2050" name="Picture 2" descr="SAP HANA Calculation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2" y="1981830"/>
            <a:ext cx="8842656" cy="464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16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OIA Scenario Using Calculation View</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 xmlns:a16="http://schemas.microsoft.com/office/drawing/2014/main"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Mr. </a:t>
            </a:r>
            <a:r>
              <a:rPr lang="en-US" dirty="0" smtClean="0"/>
              <a:t>James </a:t>
            </a:r>
            <a:r>
              <a:rPr lang="en-US" dirty="0"/>
              <a:t>told about me to the CIO of the company last week on Christmas dinner. The CIO is very impressed by listening my stories how I helped Mr. </a:t>
            </a:r>
            <a:r>
              <a:rPr lang="en-US" dirty="0" smtClean="0"/>
              <a:t>James. </a:t>
            </a:r>
            <a:r>
              <a:rPr lang="en-US" dirty="0"/>
              <a:t>Now he want me to help him as well.</a:t>
            </a:r>
          </a:p>
          <a:p>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3074" name="Picture 2" descr="Why One-on-One Meetings Suck and What We Can Do About It | by Kyle Evans |  Product Coali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188" y="2286262"/>
            <a:ext cx="6035040" cy="425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04799" y="1009263"/>
            <a:ext cx="11489636" cy="923330"/>
          </a:xfrm>
          <a:prstGeom prst="rect">
            <a:avLst/>
          </a:prstGeom>
        </p:spPr>
        <p:txBody>
          <a:bodyPr wrap="square">
            <a:spAutoFit/>
          </a:bodyPr>
          <a:lstStyle/>
          <a:p>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7" y="1963947"/>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07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7784</TotalTime>
  <Words>2174</Words>
  <Application>Microsoft Office PowerPoint</Application>
  <PresentationFormat>Widescreen</PresentationFormat>
  <Paragraphs>273</Paragraphs>
  <Slides>25</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vt:lpstr>
      <vt:lpstr>Arial Black</vt:lpstr>
      <vt:lpstr>Calibri</vt:lpstr>
      <vt:lpstr>Calibri Light</vt:lpstr>
      <vt:lpstr>Candara</vt:lpstr>
      <vt:lpstr>Cooper Black</vt:lpstr>
      <vt:lpstr>Open Sans</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555</cp:revision>
  <dcterms:created xsi:type="dcterms:W3CDTF">2016-07-10T03:33:26Z</dcterms:created>
  <dcterms:modified xsi:type="dcterms:W3CDTF">2021-05-03T07:04:22Z</dcterms:modified>
</cp:coreProperties>
</file>